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35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40" r:id="rId26"/>
    <p:sldId id="341" r:id="rId27"/>
    <p:sldId id="280" r:id="rId28"/>
    <p:sldId id="342" r:id="rId29"/>
    <p:sldId id="281" r:id="rId30"/>
    <p:sldId id="283" r:id="rId31"/>
    <p:sldId id="284" r:id="rId32"/>
    <p:sldId id="285" r:id="rId33"/>
    <p:sldId id="356" r:id="rId34"/>
    <p:sldId id="287" r:id="rId35"/>
    <p:sldId id="288" r:id="rId36"/>
    <p:sldId id="292" r:id="rId37"/>
    <p:sldId id="294" r:id="rId38"/>
    <p:sldId id="296" r:id="rId39"/>
    <p:sldId id="298" r:id="rId40"/>
    <p:sldId id="299" r:id="rId41"/>
    <p:sldId id="300" r:id="rId42"/>
    <p:sldId id="301" r:id="rId43"/>
    <p:sldId id="302" r:id="rId44"/>
    <p:sldId id="315" r:id="rId45"/>
    <p:sldId id="303" r:id="rId46"/>
    <p:sldId id="305" r:id="rId47"/>
    <p:sldId id="306" r:id="rId48"/>
    <p:sldId id="307" r:id="rId49"/>
    <p:sldId id="343" r:id="rId50"/>
    <p:sldId id="357" r:id="rId51"/>
    <p:sldId id="347" r:id="rId52"/>
    <p:sldId id="353" r:id="rId53"/>
    <p:sldId id="354" r:id="rId54"/>
    <p:sldId id="355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45" r:id="rId63"/>
    <p:sldId id="346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48" r:id="rId76"/>
    <p:sldId id="332" r:id="rId77"/>
    <p:sldId id="349" r:id="rId78"/>
    <p:sldId id="333" r:id="rId79"/>
    <p:sldId id="334" r:id="rId80"/>
    <p:sldId id="335" r:id="rId81"/>
    <p:sldId id="336" r:id="rId82"/>
    <p:sldId id="337" r:id="rId83"/>
    <p:sldId id="350" r:id="rId84"/>
    <p:sldId id="338" r:id="rId85"/>
    <p:sldId id="339" r:id="rId8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68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CDB5E2-4590-46D3-A576-DA6FC7F2A8A0}" type="slidenum">
              <a:t>‹#›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97731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2555A157-9D81-4049-A387-390E5D3FF23D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8066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2BACB9-8A3A-4329-A46A-64B17B329763}" type="slidenum">
              <a:t>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3DF052-AFDC-4F5C-87CF-EA94966ABA67}" type="slidenum">
              <a:t>10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E4B3896-BFA7-4486-835F-ACCCB45A3CBC}" type="slidenum">
              <a:t>10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D6AC8C-1133-4C5B-882D-4D50E03FD45E}" type="slidenum">
              <a:t>11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EFE749F-083B-4B0F-BA6E-71518F2B6113}" type="slidenum">
              <a:t>11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B7E72B-5DBB-4956-980E-BE3EFF2EEA88}" type="slidenum">
              <a:t>12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FB5CCA-35AE-47D4-AA8A-90B7A7B03F53}" type="slidenum">
              <a:t>12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FAC82E-DA6C-4582-9DF0-1C7230A0664B}" type="slidenum">
              <a:t>13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DA5414-56C1-400F-91BC-0D8534174A37}" type="slidenum">
              <a:t>13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DD6A78-29B3-46D2-934D-1E7A4A678AF9}" type="slidenum">
              <a:t>14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F9DA8C7-11D2-4E0A-9B3F-D630EAD7E186}" type="slidenum">
              <a:t>14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F0CAEA-D480-4A79-8AEC-5DC7BA88472B}" type="slidenum">
              <a:t>15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6027B8-FE36-4545-9B4B-F78B3BCC83D5}" type="slidenum">
              <a:t>15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C191CD-F811-4D29-88E8-0F5A56867500}" type="slidenum">
              <a:t>16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4D8D49-8941-4AE8-BC5D-A2BFDB867886}" type="slidenum">
              <a:t>16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2B898D-AA1C-409D-95A6-976A13B74796}" type="slidenum">
              <a:t>17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F12A14-C352-4974-9995-E8C6B31FBCE1}" type="slidenum">
              <a:t>18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3FA363-AE91-4FF0-B7D9-C68508C7D129}" type="slidenum">
              <a:t>19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78DA8E-7185-4BA4-99F7-BAB7F71621BE}" type="slidenum">
              <a:t>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D4CC29-9BE6-4F8D-842B-D099A92254D6}" type="slidenum">
              <a:t>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pPr lvl="0"/>
            <a:r>
              <a:rPr lang="en-US">
                <a:cs typeface="Tahoma" pitchFamily="2"/>
              </a:rPr>
              <a:t>Greetings/additional statements - Title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8F8C01-190B-4D86-91C1-1CF5E0A1F938}" type="slidenum">
              <a:t>20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95C39FE-7483-4727-BB5D-64F2C237ECB6}" type="slidenum">
              <a:t>21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8A952F2-392C-4B86-8C80-B763B150E6C4}" type="slidenum">
              <a:t>22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3B6A6D-69C6-4FE0-804B-18816DEBE3E2}" type="slidenum">
              <a:t>23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EA421C-E535-4938-ACC1-5076A4A8FA8F}" type="slidenum">
              <a:t>24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5C27271-BF1E-46B8-BB78-F79B81C7A7FB}" type="slidenum">
              <a:t>27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F9F0FE4-1221-4DF4-86D2-1220A5C696E0}" type="slidenum">
              <a:t>29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ABD7FE-2B53-4BB1-8AE1-1D08E868C443}" type="slidenum">
              <a:t>30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0F4FDC-2B71-4A73-9CA0-D1932692A356}" type="slidenum">
              <a:t>30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CB186E-8F38-4BC8-A9DA-88A1AA337C3C}" type="slidenum">
              <a:t>31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565DBE-3DDE-40F8-8C15-BACB11CA4C6E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C897EC-BD87-4BDC-8278-A141A0EC5149}" type="slidenum">
              <a:t>32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510F10-50E7-4DD1-8A3B-BEA0F3B1C090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BFDAC45-E2FB-4306-AA4C-833A0D17E5E8}" type="slidenum">
              <a:t>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(Innate location) In Washington, DC (national capital) in Dupont Circle district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9CF2B5-2918-4682-A459-8A9A4BD325F8}" type="slidenum">
              <a:t>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BE7706-6C8A-4729-8321-A03C6625CBC6}" type="slidenum">
              <a:t>34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3C3DE2-E8EB-4877-AFED-91C390ADFC9A}" type="slidenum">
              <a:t>34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5B4CA9F-DB98-4FB3-933E-E34AC4EC22FD}" type="slidenum">
              <a:t>35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9DEDD6-1200-4C76-95C0-1F8C1C0FD5F5}" type="slidenum">
              <a:t>35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28A5AD2-B0D6-44FE-A5A1-12A0ABBEBA55}" type="slidenum">
              <a:t>36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934C599-2320-4FE0-B9B5-2F802A7B4457}" type="slidenum">
              <a:t>36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9CEC0F-A8AA-4A51-B0E5-11DE5759F0D4}" type="slidenum">
              <a:t>37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Brief overview of history/explanation. Go further if needed – refer to W3C.</a:t>
            </a:r>
          </a:p>
          <a:p>
            <a:pPr lvl="0"/>
            <a:r>
              <a:rPr lang="en-US">
                <a:cs typeface="Tahoma" pitchFamily="2"/>
              </a:rPr>
              <a:t>Need list of resources for audience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20C6888-0DAE-4A8A-B33B-C24E9850DC3C}" type="slidenum">
              <a:t>37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E77DBE5-84BC-4EEF-BEAF-6D47175CD0E2}" type="slidenum">
              <a:t>38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33F548-DDD6-453C-AF3B-358D30109FF0}" type="slidenum">
              <a:t>39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7D2E0B-EA6A-48CE-8763-C27B67763E73}" type="slidenum">
              <a:t>40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34FDFF-45E3-40B5-9DD2-DC28B7FB1AE1}" type="slidenum">
              <a:t>41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D6FB490-60A4-4F36-A7D3-16F7CA677543}" type="slidenum">
              <a:t>42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A7A8951-CF6C-4DDA-B831-4B129D515E18}" type="slidenum">
              <a:t>43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46AAFD-8018-4B26-9EC7-F8CC29001004}" type="slidenum">
              <a:t>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AF703B-0132-4F7D-A4D8-80768EFBD899}" type="slidenum">
              <a:t>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10</a:t>
            </a:r>
            <a:r>
              <a:rPr lang="en-US" baseline="30000">
                <a:cs typeface="Tahoma" pitchFamily="2"/>
              </a:rPr>
              <a:t>th</a:t>
            </a:r>
            <a:r>
              <a:rPr lang="en-US">
                <a:cs typeface="Tahoma" pitchFamily="2"/>
              </a:rPr>
              <a:t> Anniversary in April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9B039F8-7DC0-40DA-A5EE-AD7DBBAE3825}" type="slidenum">
              <a:t>44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2296AA-331A-4A38-8F06-9E1E66D2693C}" type="slidenum">
              <a:t>45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Differences of form UI’s among browsers/platforms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CDDAB1-FD62-4C72-95CA-B1AE4CC87174}" type="slidenum">
              <a:t>45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B565546-8767-4132-ADE6-DFA42CBB005F}" type="slidenum">
              <a:t>46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– Desktop</a:t>
            </a:r>
          </a:p>
          <a:p>
            <a:pPr lvl="0"/>
            <a:r>
              <a:rPr lang="en-US">
                <a:cs typeface="Tahoma" pitchFamily="2"/>
              </a:rPr>
              <a:t>Go to nativeformelements.com for brief demo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FADE60-DF2E-41FD-81C3-0C96FB1E943A}" type="slidenum">
              <a:t>46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533F706-88CD-4798-B57F-3AA12244500B}" type="slidenum">
              <a:t>47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- Mobile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FAF5A6-5FEA-46DD-A932-055F3FCDD037}" type="slidenum">
              <a:t>47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510437-6C2A-433D-B2F8-646BA16A991F}" type="slidenum">
              <a:t>48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Explanation</a:t>
            </a:r>
          </a:p>
          <a:p>
            <a:pPr lvl="0"/>
            <a:r>
              <a:rPr lang="en-US">
                <a:cs typeface="Tahoma" pitchFamily="2"/>
              </a:rPr>
              <a:t>GEICO Story (2008-09)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2464CD-C820-4A0C-A137-E4A334345BFD}" type="slidenum">
              <a:t>48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BE7706-6C8A-4729-8321-A03C6625CBC6}" type="slidenum">
              <a:t>50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3C3DE2-E8EB-4877-AFED-91C390ADFC9A}" type="slidenum">
              <a:t>50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34448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4FB2F7-940D-445F-BDCB-859A9089D326}" type="slidenum">
              <a:t>55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 – travel insurance for under 30 crowd/Cover-More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D493EF-D8EA-4999-9899-28EC805EA23C}" type="slidenum">
              <a:t>55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DD13DC-DEAE-425D-B970-CC872375EE94}" type="slidenum">
              <a:t>56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704A39-AD4D-46FD-99B3-2CFAD4511FBE}" type="slidenum">
              <a:t>56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 (Choice #1)</a:t>
            </a:r>
          </a:p>
          <a:p>
            <a:pPr lvl="0"/>
            <a:r>
              <a:rPr lang="en-US">
                <a:cs typeface="Tahoma" pitchFamily="2"/>
              </a:rPr>
              <a:t>Form with four set of radio buttons – no submit</a:t>
            </a:r>
          </a:p>
          <a:p>
            <a:pPr lvl="0"/>
            <a:r>
              <a:rPr lang="en-US">
                <a:cs typeface="Tahoma" pitchFamily="2"/>
              </a:rPr>
              <a:t>(demo form)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Go to youGo site for demo - http://yougotravelinsurance.com.au/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538D58A-5173-4FCE-B6A3-E9B1F38C14AA}" type="slidenum">
              <a:t>57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DFF159-1533-4B40-8CB8-F264185F5A80}" type="slidenum">
              <a:t>57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065FAD-8696-43D3-A586-940D30FAF567}" type="slidenum">
              <a:t>58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B129C0-E1F4-4360-87DC-DF08CAA48380}" type="slidenum">
              <a:t>58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A0A0ED-EFFD-4438-ADDD-DC4AF64AC3C1}" type="slidenum">
              <a:t>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717B07-6A7E-4B01-A0F3-D63092C84A5C}" type="slidenum">
              <a:t>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Travel Insurance</a:t>
            </a:r>
          </a:p>
          <a:p>
            <a:pPr lvl="0"/>
            <a:r>
              <a:rPr lang="en-US">
                <a:cs typeface="Tahoma" pitchFamily="2"/>
              </a:rPr>
              <a:t>What is travel insurance? (Ask audience)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03F37A-2052-4CF7-8A9D-B125FAAAA88B}" type="slidenum">
              <a:t>59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F50BE7C-A76A-4993-9B8E-3B117FB5659C}" type="slidenum">
              <a:t>59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57315A-F9AE-448C-9FC5-7BF08B465DC5}" type="slidenum">
              <a:t>60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F8ABA0-0118-49A2-B7CF-6FECEDF03BA0}" type="slidenum">
              <a:t>60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4048D2-801B-4B51-90CE-3B068C5E2D34}" type="slidenum">
              <a:t>61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BAB74DB-185F-4185-B6FF-C06733DC077A}" type="slidenum">
              <a:t>61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F6AAC95-8AB6-474D-95E0-9D9F17523D88}" type="slidenum">
              <a:t>64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Solved problem with two prong/server page approach – one desktop/one mobile. Which is an viable option (see McGrane/adaptive solutions). But at the time, it had hiccups (serving wrong page, etc.). Not a mess but not an ideal (responsive) solution.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4AD45C6-E80D-4A5B-AE58-FA24DF8A3239}" type="slidenum">
              <a:t>64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88BC45-F0D8-4429-9E86-00351E76C154}" type="slidenum">
              <a:t>65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If I had a chance, what would I do…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So I wrote some notes…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BE26A0B-2F43-4D91-ACD8-0C0C4E381148}" type="slidenum">
              <a:t>65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5647BC-0A10-47F5-B5F2-8D212AB954F7}" type="slidenum">
              <a:t>66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First thing, change the codebase (responsive/reduced JS/a11y?)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Allowed for direct data input (no JS)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Single code base (responsive)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A11y???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C88012-DA9E-472E-9DA6-6C3F62E50D1B}" type="slidenum">
              <a:t>66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F0989D-4564-4B28-87FA-BD2EC1B185FA}" type="slidenum">
              <a:t>67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Going back to the base – information language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31C50D-2503-4950-BAEB-4DF4871E14EB}" type="slidenum">
              <a:t>67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AC1163-8223-4568-836F-075A275EEE3C}" type="slidenum">
              <a:t>68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0E840C-5CA6-413A-8401-3D4A8D0210D2}" type="slidenum">
              <a:t>69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0DAD23-6F0F-4E71-8778-E03C420A27D4}" type="slidenum">
              <a:t>70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A5D7DB6-6BE0-44C1-B08F-A61FABFC56A5}" type="slidenum">
              <a:t>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4659F98-8F3E-4594-BC50-1E06F01E1E01}" type="slidenum">
              <a:t>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FE7A8C-C15D-46FE-85D7-C592FF4A6889}" type="slidenum">
              <a:t>71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F8F705-F808-40E1-833D-0CB843B3B900}" type="slidenum">
              <a:t>71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C3622E-0463-43C8-992F-1F2E75801CFA}" type="slidenum">
              <a:t>72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0E1043-CE33-4AA1-8E16-1C756FABC41F}" type="slidenum">
              <a:t>73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JS in data entry – used for display/toggle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DD233F4-8FAE-438D-935C-033ADDB7E721}" type="slidenum">
              <a:t>73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51A4DC0-1586-42B5-88DB-378D73F410AA}" type="slidenum">
              <a:t>74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3173F7-70AF-4E42-9DE2-E9ADD020700D}" type="slidenum">
              <a:t>74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DCEE527-A390-4EFB-8516-B413349C0B22}" type="slidenum">
              <a:t>75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5141F4-515A-4DFB-B83B-E65B8EB97E10}" type="slidenum">
              <a:t>75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CE3407-A9C2-4368-A935-90FB575D051D}" type="slidenum">
              <a:t>76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598431-4493-47E9-82E9-276388F9BCD0}" type="slidenum">
              <a:t>76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741A9F-00EF-4E9C-98EF-CD4F422C4FEC}" type="slidenum">
              <a:t>77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738406-9D92-4307-8833-217D267FAE0E}" type="slidenum">
              <a:t>77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AAAD50-7D65-4DC9-8D25-1185ED82BAD0}" type="slidenum">
              <a:t>78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02E3F6-A8E9-4566-996A-DAC73D1E0B13}" type="slidenum">
              <a:t>78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4724D9-172D-4E5D-A8B8-7CA110D98F59}" type="slidenum">
              <a:t>79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Note – hard to do due to bugs. Adjacent bug in both iOS (“+” didn’t work) and Android (needed fix). Thankfully, fixed in more recent versions.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6F04EE-7F90-49EF-9704-957523CA4818}" type="slidenum">
              <a:t>79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5E6FB9D-B795-482C-8318-7AD7286EF09B}" type="slidenum">
              <a:t>80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 found out during QA testing and was able to remove or work around some of the barriers.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D0AE72-47E1-4954-94B0-588A7E2A94E7}" type="slidenum">
              <a:t>80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A145AFE-BF64-40AC-A617-EFFF1FAC92DA}" type="slidenum">
              <a:t>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220DC2-E80C-4860-987B-52F2F2D8F32E}" type="slidenum">
              <a:t>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A8E16A-A32F-4674-BEC4-9D6978F223CE}" type="slidenum">
              <a:t>81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excuse for not testing – getting problems out of the way. For the initial work, even had to test for Android 2.3…But the way, a moment of silence….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C5AAA2-992A-4288-9D47-C244A906BE47}" type="slidenum">
              <a:t>81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DC5897-F235-4EDC-A580-A4853F4B0C44}" type="slidenum">
              <a:t>82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7B7E75-AB51-43BB-899B-0E0E9BB1A9D4}" type="slidenum">
              <a:t>84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61F88E5-790A-46E2-816D-200486AD4043}" type="slidenum">
              <a:t>85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1CC0C8-F36A-43AC-ADA5-07C0A6184F5F}" type="slidenum">
              <a:t>85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6FF36B-024A-4E7A-9007-80D761BFDC48}" type="slidenum">
              <a:t>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64DACE-EC91-4B5D-B034-6269AEEEC54D}" type="slidenum">
              <a:t>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EF7193-994E-49B0-8169-D2F1E5EB1B36}" type="slidenum">
              <a:t>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596F66-6BE2-4467-96B6-B185DA6D6A58}" type="slidenum">
              <a:t>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3" y="1236597"/>
            <a:ext cx="7559637" cy="2631963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3" y="3970443"/>
            <a:ext cx="7559637" cy="1825563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382577-7DD8-4D72-AE35-5660B33BBEF7}" type="slidenum">
              <a:t>‹#›</a:t>
            </a:fld>
            <a:endParaRPr lang="-"/>
          </a:p>
        </p:txBody>
      </p:sp>
      <p:sp>
        <p:nvSpPr>
          <p:cNvPr id="7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47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918A97-4378-469A-847B-3D6BEFADF753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44113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716" y="301678"/>
            <a:ext cx="2266916" cy="6456240"/>
          </a:xfrm>
        </p:spPr>
        <p:txBody>
          <a:bodyPr vert="eaVert"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76" y="301678"/>
            <a:ext cx="6653156" cy="64562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C49C34-EFB7-4B96-B0B5-4F9BF6BE265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4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998" y="1769043"/>
            <a:ext cx="9071643" cy="4989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6121B2-AA0C-4A0E-A643-76116574F5C3}" type="slidenum">
              <a:t>‹#›</a:t>
            </a:fld>
            <a:endParaRPr lang="-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067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5" y="1884240"/>
            <a:ext cx="8694718" cy="3144959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5" y="5059439"/>
            <a:ext cx="8694718" cy="165275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6E2B28-6381-4022-AC9F-ACD4471667BA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94058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76" y="1768321"/>
            <a:ext cx="4459318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4879" y="1768321"/>
            <a:ext cx="4460763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9F2A79-A42D-47AE-88F3-0892EFCFA9FD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62305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403195"/>
            <a:ext cx="8694718" cy="1460516"/>
          </a:xfrm>
        </p:spPr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8" y="1852556"/>
            <a:ext cx="4265639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8" y="2760838"/>
            <a:ext cx="4265639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3" y="1852556"/>
            <a:ext cx="4284722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3" y="2760838"/>
            <a:ext cx="4284722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678E54-BFBF-44D6-9448-841A015E43CA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44063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070967-C04A-48F9-AD26-AC914AFD99F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94187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BBDD0E-92D7-44B7-AF8A-47AEA9D02061}" type="slidenum">
              <a:t>‹#›</a:t>
            </a:fld>
            <a:endParaRPr lang="-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2000" cy="12617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830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E2670F-D3B1-4DEB-9DA9-ED9ED237D43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91943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BF45E5-548E-4431-9CF7-BA633B2D531A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4752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5B661180-4B7B-41D4-B5CE-8AE82F1D19DB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Lucida 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ativeformelements.com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TML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Ajax_(programming)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lements_of_graphical_user_interfaces" TargetMode="External"/><Relationship Id="rId5" Type="http://schemas.openxmlformats.org/officeDocument/2006/relationships/hyperlink" Target="https://en.wikipedia.org/wiki/Dynamic_content" TargetMode="External"/><Relationship Id="rId10" Type="http://schemas.openxmlformats.org/officeDocument/2006/relationships/hyperlink" Target="https://en.wikipedia.org/wiki/WAI-ARIA" TargetMode="External"/><Relationship Id="rId4" Type="http://schemas.openxmlformats.org/officeDocument/2006/relationships/hyperlink" Target="https://en.wikipedia.org/wiki/Accessibility" TargetMode="External"/><Relationship Id="rId9" Type="http://schemas.openxmlformats.org/officeDocument/2006/relationships/hyperlink" Target="https://en.wikipedia.org/wiki/JavaScript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3836" y="0"/>
            <a:ext cx="13971309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59" y="5893609"/>
            <a:ext cx="6574984" cy="17049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717" y="819723"/>
            <a:ext cx="7458120" cy="6128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1796" y="-8284"/>
            <a:ext cx="5039642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63" y="1785960"/>
            <a:ext cx="6523923" cy="3587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76" y="1428119"/>
            <a:ext cx="1117442" cy="3365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81" y="1428119"/>
            <a:ext cx="815763" cy="3517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736" y="1428119"/>
            <a:ext cx="550313" cy="433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00"/>
            <a:ext cx="10058400" cy="69649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3405957" y="7227719"/>
            <a:ext cx="3209041" cy="246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Photo – Space Lab, Vancouver, Canada (Clint Moroz)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02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844" y="97200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5"/>
          <p:cNvSpPr txBox="1"/>
          <p:nvPr/>
        </p:nvSpPr>
        <p:spPr>
          <a:xfrm>
            <a:off x="5361118" y="7122599"/>
            <a:ext cx="4638961" cy="399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From Native form elements (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  <a:hlinkClick r:id="rId6"/>
              </a:rPr>
              <a:t>http://nativeformelements.com/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) - </a:t>
            </a:r>
            <a:r>
              <a: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Joshua Jenkins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2316" cy="75596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195" y="2095914"/>
            <a:ext cx="3791157" cy="5846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input type=“number”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83"/>
            <a:ext cx="10081077" cy="66661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38" y="1841903"/>
            <a:ext cx="4495803" cy="11715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/>
          <p:cNvSpPr txBox="1"/>
          <p:nvPr/>
        </p:nvSpPr>
        <p:spPr>
          <a:xfrm>
            <a:off x="3122639" y="7052401"/>
            <a:ext cx="4309201" cy="276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More Information: https://en.wikipedia.org/wiki/Kaieteur_Falls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Stratum2 Bold" pitchFamily="50"/>
              </a:rPr>
              <a:t>WAI-ARIA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998" y="1769043"/>
            <a:ext cx="9071643" cy="498924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400" b="1">
                <a:latin typeface="Stratum2 Bold" pitchFamily="50"/>
              </a:rPr>
              <a:t>WAI-ARIA</a:t>
            </a:r>
            <a:r>
              <a:rPr lang="en-US" sz="2400">
                <a:latin typeface="Stratum2 Bold" pitchFamily="50"/>
              </a:rPr>
              <a:t> (</a:t>
            </a:r>
            <a:r>
              <a:rPr lang="en-US" sz="2400" i="1">
                <a:latin typeface="Stratum2 Bold" pitchFamily="50"/>
              </a:rPr>
              <a:t>Web Accessibility Initiative – Accessible Rich Internet Applications</a:t>
            </a:r>
            <a:r>
              <a:rPr lang="en-US" sz="2400">
                <a:latin typeface="Stratum2 Bold" pitchFamily="50"/>
              </a:rPr>
              <a:t>) is a technical specification published by the </a:t>
            </a:r>
            <a:r>
              <a:rPr lang="en-US" sz="2400">
                <a:latin typeface="Stratum2 Bold" pitchFamily="50"/>
                <a:hlinkClick r:id="rId3"/>
              </a:rPr>
              <a:t>World Wide Web Consortium</a:t>
            </a:r>
            <a:r>
              <a:rPr lang="en-US" sz="2400">
                <a:latin typeface="Stratum2 Bold" pitchFamily="50"/>
              </a:rPr>
              <a:t> (W3C) that specifies how to increase the </a:t>
            </a:r>
            <a:r>
              <a:rPr lang="en-US" sz="2400">
                <a:latin typeface="Stratum2 Bold" pitchFamily="50"/>
                <a:hlinkClick r:id="rId4"/>
              </a:rPr>
              <a:t>accessibility</a:t>
            </a:r>
            <a:r>
              <a:rPr lang="en-US" sz="2400">
                <a:latin typeface="Stratum2 Bold" pitchFamily="50"/>
              </a:rPr>
              <a:t> of web pages, in particular, </a:t>
            </a:r>
            <a:r>
              <a:rPr lang="en-US" sz="2400">
                <a:latin typeface="Stratum2 Bold" pitchFamily="50"/>
                <a:hlinkClick r:id="rId5"/>
              </a:rPr>
              <a:t>dynamic content</a:t>
            </a:r>
            <a:r>
              <a:rPr lang="en-US" sz="2400">
                <a:latin typeface="Stratum2 Bold" pitchFamily="50"/>
              </a:rPr>
              <a:t> and </a:t>
            </a:r>
            <a:r>
              <a:rPr lang="en-US" sz="2400">
                <a:latin typeface="Stratum2 Bold" pitchFamily="50"/>
                <a:hlinkClick r:id="rId6"/>
              </a:rPr>
              <a:t>user interface components</a:t>
            </a:r>
            <a:r>
              <a:rPr lang="en-US" sz="2400">
                <a:latin typeface="Stratum2 Bold" pitchFamily="50"/>
              </a:rPr>
              <a:t> developed with </a:t>
            </a:r>
            <a:r>
              <a:rPr lang="en-US" sz="2400">
                <a:latin typeface="Stratum2 Bold" pitchFamily="50"/>
                <a:hlinkClick r:id="rId7"/>
              </a:rPr>
              <a:t>Ajax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8"/>
              </a:rPr>
              <a:t>HTML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9"/>
              </a:rPr>
              <a:t>JavaScript</a:t>
            </a:r>
            <a:r>
              <a:rPr lang="en-US" sz="2400">
                <a:latin typeface="Stratum2 Bold" pitchFamily="50"/>
              </a:rPr>
              <a:t> and related technologies.</a:t>
            </a:r>
          </a:p>
          <a:p>
            <a:pPr lvl="0">
              <a:lnSpc>
                <a:spcPct val="150000"/>
              </a:lnSpc>
            </a:pPr>
            <a:r>
              <a:rPr lang="en-US" sz="2400" i="1">
                <a:latin typeface="Stratum2 Bold" pitchFamily="50"/>
              </a:rPr>
              <a:t>- Wikipedia (</a:t>
            </a:r>
            <a:r>
              <a:rPr lang="en-US" sz="2400" i="1">
                <a:latin typeface="Stratum2 Bold" pitchFamily="50"/>
                <a:hlinkClick r:id="rId10"/>
              </a:rPr>
              <a:t>https://en.wikipedia.org/wiki/WAI-ARIA</a:t>
            </a:r>
            <a:r>
              <a:rPr lang="en-US" sz="2400" i="1">
                <a:latin typeface="Stratum2 Bold" pitchFamily="50"/>
              </a:rPr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1623242" y="2188442"/>
            <a:ext cx="6554876" cy="3205438"/>
          </a:xfrm>
        </p:spPr>
        <p:txBody>
          <a:bodyPr/>
          <a:lstStyle/>
          <a:p>
            <a:pPr lvl="0"/>
            <a:r>
              <a:rPr lang="en-US">
                <a:latin typeface="Stratum2 Bold" pitchFamily="50"/>
              </a:rPr>
              <a:t>aria-live = [off, polite, assertive, rude]</a:t>
            </a:r>
          </a:p>
          <a:p>
            <a:pPr lvl="0"/>
            <a:endParaRPr lang="en-US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aria-describedby = [element id]</a:t>
            </a:r>
          </a:p>
          <a:p>
            <a:pPr lvl="0"/>
            <a:endParaRPr lang="en-US" b="1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aria-labelledby = [element id]</a:t>
            </a:r>
          </a:p>
          <a:p>
            <a:pPr lvl="0"/>
            <a:endParaRPr lang="en-US"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0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957962"/>
            <a:ext cx="10079641" cy="5702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0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83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95837" cy="68104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7602120" y="760314"/>
            <a:ext cx="2785683" cy="6565675"/>
          </a:xfrm>
          <a:prstGeom prst="rect">
            <a:avLst/>
          </a:prstGeom>
          <a:solidFill>
            <a:srgbClr val="5B9BD5">
              <a:alpha val="40000"/>
            </a:srgbClr>
          </a:solidFill>
          <a:ln w="12600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40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95837" cy="68104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4933444" y="3147117"/>
            <a:ext cx="6411599" cy="3019677"/>
          </a:xfrm>
          <a:prstGeom prst="rect">
            <a:avLst/>
          </a:prstGeom>
          <a:solidFill>
            <a:srgbClr val="5B9BD5">
              <a:alpha val="40000"/>
            </a:srgbClr>
          </a:solidFill>
          <a:ln w="12600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1" y="804242"/>
            <a:ext cx="9315001" cy="58683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15" y="-14401"/>
            <a:ext cx="2142722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96" y="0"/>
            <a:ext cx="1750317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521" y="0"/>
            <a:ext cx="1956596" cy="75596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108356" y="1175762"/>
            <a:ext cx="1575355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3414598" y="1219315"/>
            <a:ext cx="1575355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Yosemite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6822722" y="1219315"/>
            <a:ext cx="1310042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IE 11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8" y="952923"/>
            <a:ext cx="2790721" cy="2419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277" y="952923"/>
            <a:ext cx="3257641" cy="3990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6529318" y="6083640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Edge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1728718" y="6034317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407877"/>
            <a:ext cx="3429000" cy="4600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5" y="370798"/>
            <a:ext cx="3325316" cy="59119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1357198" y="6425644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iPhone 6S Plus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iOS 9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6444362" y="6528239"/>
            <a:ext cx="262044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HTC One M8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Android Marshmellow (6)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297"/>
            <a:ext cx="10058400" cy="17307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66077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" y="4087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8" y="1111316"/>
            <a:ext cx="9373678" cy="468683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82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" y="12024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15" y="930603"/>
            <a:ext cx="10077483" cy="5698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61"/>
            <a:ext cx="3641396" cy="64393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6" y="-836996"/>
            <a:ext cx="4979520" cy="88055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9367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3139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overflow: hidden;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float: none;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absolute;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clip: rect(0,0,0,0);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width: 100%;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margin: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padding: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not selected,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hide related countries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selected,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show related countries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1477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:checked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static;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auto;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79243" y="326523"/>
            <a:ext cx="7275597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 + label ~ div.columns { overflow: auto; }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23" y="326523"/>
            <a:ext cx="9127796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input[type="radio"]:checked + label ~ div.columns { float: left; height: 384px; }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753</Words>
  <Application>Microsoft Office PowerPoint</Application>
  <PresentationFormat>Widescreen</PresentationFormat>
  <Paragraphs>213</Paragraphs>
  <Slides>85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 Unicode MS</vt:lpstr>
      <vt:lpstr>Microsoft YaHei</vt:lpstr>
      <vt:lpstr>Andale Sans UI</vt:lpstr>
      <vt:lpstr>Arial</vt:lpstr>
      <vt:lpstr>Calibri</vt:lpstr>
      <vt:lpstr>Lucida Sans</vt:lpstr>
      <vt:lpstr>Stratum2 Bold</vt:lpstr>
      <vt:lpstr>Tahoma</vt:lpstr>
      <vt:lpstr>Times New Roman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WAI-ARIA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Wilson</dc:creator>
  <cp:lastModifiedBy>Ivan Wilson</cp:lastModifiedBy>
  <cp:revision>129</cp:revision>
  <dcterms:created xsi:type="dcterms:W3CDTF">2009-04-16T11:32:32Z</dcterms:created>
  <dcterms:modified xsi:type="dcterms:W3CDTF">2016-10-06T12:09:17Z</dcterms:modified>
</cp:coreProperties>
</file>